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5"/>
  </p:notesMasterIdLst>
  <p:sldIdLst>
    <p:sldId id="256" r:id="rId2"/>
    <p:sldId id="303" r:id="rId3"/>
    <p:sldId id="304" r:id="rId4"/>
    <p:sldId id="258" r:id="rId5"/>
    <p:sldId id="278" r:id="rId6"/>
    <p:sldId id="306" r:id="rId7"/>
    <p:sldId id="294" r:id="rId8"/>
    <p:sldId id="305" r:id="rId9"/>
    <p:sldId id="308" r:id="rId10"/>
    <p:sldId id="307" r:id="rId11"/>
    <p:sldId id="309" r:id="rId12"/>
    <p:sldId id="273" r:id="rId13"/>
    <p:sldId id="284" r:id="rId14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anklin Gothic" panose="020B0603020102020204" pitchFamily="34" charset="0"/>
      <p:regular r:id="rId21"/>
      <p:bold r:id="rId22"/>
      <p:italic r:id="rId23"/>
      <p:boldItalic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Roboto Mon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p15="http://schemas.microsoft.com/office/powerpoint/2012/main" xmlns:go="http://customooxmlschemas.google.com/" roundtripDataSignature="AMtx7mgXWEDJW6S7R2dpe6nPyFLMXO7rjw==" r:id="rId55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8" autoAdjust="0"/>
    <p:restoredTop sz="94608"/>
  </p:normalViewPr>
  <p:slideViewPr>
    <p:cSldViewPr snapToGrid="0" snapToObjects="1">
      <p:cViewPr varScale="1">
        <p:scale>
          <a:sx n="69" d="100"/>
          <a:sy n="69" d="100"/>
        </p:scale>
        <p:origin x="200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OBJECT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E0CD6B66-0C30-4048-97AF-E49807E1713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79" r:id="rId4"/>
    <p:sldLayoutId id="2147483661" r:id="rId5"/>
    <p:sldLayoutId id="2147483666" r:id="rId6"/>
    <p:sldLayoutId id="2147483678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icksdesign.co.uk/boxmodel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49" y="1218600"/>
            <a:ext cx="8345997" cy="5275506"/>
          </a:xfrm>
        </p:spPr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Cuando se define una caja como un </a:t>
            </a:r>
            <a:r>
              <a:rPr lang="es-ES_tradnl" b="1" dirty="0">
                <a:latin typeface="Calibri" panose="020F0502020204030204" pitchFamily="34" charset="0"/>
                <a:cs typeface="Calibri" panose="020F0502020204030204" pitchFamily="34" charset="0"/>
              </a:rPr>
              <a:t>línea (</a:t>
            </a:r>
            <a:r>
              <a:rPr lang="es-ES_tradnl" b="1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es-ES_tradnl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esta se comportará de la siguiente manera:</a:t>
            </a:r>
          </a:p>
          <a:p>
            <a:pPr lvl="1"/>
            <a:r>
              <a:rPr lang="es-ES_tradnl" dirty="0"/>
              <a:t>La caja no fuerza ningún salto de línea al llegar al final de la línea.</a:t>
            </a:r>
          </a:p>
          <a:p>
            <a:pPr lvl="1"/>
            <a:r>
              <a:rPr lang="es-ES_tradnl" dirty="0"/>
              <a:t>Las propiedades ancho y alto no se usan.</a:t>
            </a:r>
          </a:p>
          <a:p>
            <a:pPr lvl="1"/>
            <a:r>
              <a:rPr lang="es-ES_tradnl" dirty="0"/>
              <a:t>Sí se aplica área de relleno, margen y bordes estas no mantendrán otras cajas alejadas que estén en línea.</a:t>
            </a:r>
          </a:p>
          <a:p>
            <a:r>
              <a:rPr lang="es-ES_tradnl" dirty="0"/>
              <a:t>Elementos como &lt;a&gt; y  &lt;</a:t>
            </a:r>
            <a:r>
              <a:rPr lang="es-ES_tradnl" dirty="0" err="1"/>
              <a:t>span</a:t>
            </a:r>
            <a:r>
              <a:rPr lang="es-ES_tradnl" dirty="0"/>
              <a:t>&gt; usan visualización en línea por defecto 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6E339A-318A-E247-B983-798A3FB9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97" y="4059465"/>
            <a:ext cx="5270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4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49" y="1218600"/>
            <a:ext cx="8345997" cy="5275506"/>
          </a:xfrm>
        </p:spPr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La propiedad que permite definir el tipo de caja que se aplicará a un elemento esta dado por  la propiedad </a:t>
            </a:r>
            <a:r>
              <a:rPr lang="es-ES_tradnl" b="1" dirty="0" err="1"/>
              <a:t>display</a:t>
            </a:r>
            <a:r>
              <a:rPr lang="es-ES_tradnl" dirty="0"/>
              <a:t>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0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221115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Re</a:t>
            </a:r>
            <a:r>
              <a:rPr lang="es-ES_tradnl" dirty="0"/>
              <a:t>visa el AVA junto al docente y realiza las prácticas asociadas a esta unidad.</a:t>
            </a:r>
          </a:p>
          <a:p>
            <a:endParaRPr lang="es-ES_tradnl" dirty="0"/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Recuerda que </a:t>
            </a:r>
            <a:r>
              <a:rPr lang="es-ES_tradnl" dirty="0"/>
              <a:t>las prácticas tienen como objetivo el que apliques e investigues el cómo realizar la actividad propuesta.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378500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370F4-7E3A-498C-9F91-F1E98587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476150"/>
            <a:ext cx="5995800" cy="2228364"/>
          </a:xfrm>
        </p:spPr>
        <p:txBody>
          <a:bodyPr/>
          <a:lstStyle/>
          <a:p>
            <a:r>
              <a:rPr lang="es-ES" dirty="0"/>
              <a:t>CREACIÓN Y USO DE LAS HOJAS DE ESTILO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4602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EC9DCB-710F-4522-862D-E271FA521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Modelo de caja </a:t>
            </a:r>
            <a:r>
              <a:rPr lang="es-ES"/>
              <a:t>CSS.</a:t>
            </a:r>
          </a:p>
          <a:p>
            <a:r>
              <a:rPr lang="es-ES"/>
              <a:t>Manejo de colores.</a:t>
            </a:r>
          </a:p>
          <a:p>
            <a:r>
              <a:rPr lang="es-ES"/>
              <a:t>Manejo de texto.</a:t>
            </a:r>
          </a:p>
          <a:p>
            <a:r>
              <a:rPr lang="es-ES"/>
              <a:t>Manejo de fuentes.</a:t>
            </a:r>
          </a:p>
          <a:p>
            <a:r>
              <a:rPr lang="es-ES"/>
              <a:t>Manejo de fondos de elementos.</a:t>
            </a:r>
          </a:p>
          <a:p>
            <a:r>
              <a:rPr lang="es-ES"/>
              <a:t>Posicionamiento de elementos.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9F0EF2E-F01C-4966-914D-64EEED1B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ESTA SESIÓN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300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MODELO DE CAJA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El modelo de cajas es una de las características más importantes de CSS, esto condiciona el diseño de todas las páginas web.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Con el modelo de cajas CSS hace que todos los elementos de una página se representen mediante cajas rectangulares.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A68378-E4D7-254D-8391-13EDF019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80" y="4272692"/>
            <a:ext cx="6870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49" y="1218600"/>
            <a:ext cx="8345997" cy="1068987"/>
          </a:xfrm>
        </p:spPr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Los navegadores generan las cajas de manera automáticas pero el CSS permite modificar las características 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C80D6E-3977-BD41-A5A9-AAD23B3D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540" y="2481368"/>
            <a:ext cx="4049484" cy="38088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1A9F1E2-7EAE-9042-B361-28A9B12425DC}"/>
              </a:ext>
            </a:extLst>
          </p:cNvPr>
          <p:cNvSpPr txBox="1"/>
          <p:nvPr/>
        </p:nvSpPr>
        <p:spPr>
          <a:xfrm flipH="1">
            <a:off x="3410804" y="6314777"/>
            <a:ext cx="3555481" cy="187779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r>
              <a:rPr lang="es-CL" sz="1000" dirty="0"/>
              <a:t>Modelo públicado  por </a:t>
            </a:r>
            <a:r>
              <a:rPr lang="es-CL" sz="1000" dirty="0">
                <a:hlinkClick r:id="rId3"/>
              </a:rPr>
              <a:t>https://hicksdesign.co.uk/boxmodel/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11098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775AB-D08D-4E58-81EB-736812B4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6203AB-D3E9-45FD-849D-B8ACE23DB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Contenido (</a:t>
            </a:r>
            <a:r>
              <a:rPr lang="es-ES" dirty="0" err="1"/>
              <a:t>content</a:t>
            </a:r>
            <a:r>
              <a:rPr lang="es-ES" dirty="0"/>
              <a:t>) es el contenido de nuestra página.</a:t>
            </a:r>
          </a:p>
          <a:p>
            <a:endParaRPr lang="es-ES" dirty="0"/>
          </a:p>
          <a:p>
            <a:r>
              <a:rPr lang="es-ES" dirty="0"/>
              <a:t>El relleno (</a:t>
            </a:r>
            <a:r>
              <a:rPr lang="es-ES" dirty="0" err="1"/>
              <a:t>padding</a:t>
            </a:r>
            <a:r>
              <a:rPr lang="es-ES" dirty="0"/>
              <a:t>) es el espacio adicional entre el contenido y el borde</a:t>
            </a:r>
          </a:p>
          <a:p>
            <a:pPr marL="50800" indent="0">
              <a:buNone/>
            </a:pPr>
            <a:endParaRPr lang="es-ES" dirty="0"/>
          </a:p>
          <a:p>
            <a:r>
              <a:rPr lang="es-ES" dirty="0"/>
              <a:t>El borde (</a:t>
            </a:r>
            <a:r>
              <a:rPr lang="es-ES" dirty="0" err="1"/>
              <a:t>border</a:t>
            </a:r>
            <a:r>
              <a:rPr lang="es-ES" dirty="0"/>
              <a:t>) línea que encierra completamente el contenido</a:t>
            </a:r>
          </a:p>
          <a:p>
            <a:endParaRPr lang="es-ES" dirty="0"/>
          </a:p>
          <a:p>
            <a:r>
              <a:rPr lang="es-ES" dirty="0"/>
              <a:t>El margen (</a:t>
            </a:r>
            <a:r>
              <a:rPr lang="es-ES" dirty="0" err="1"/>
              <a:t>margin</a:t>
            </a:r>
            <a:r>
              <a:rPr lang="es-ES" dirty="0"/>
              <a:t>) permite definir un espacio en blanco alrededor del borde y que separa a la caja con las cajas adyacentes.</a:t>
            </a:r>
          </a:p>
        </p:txBody>
      </p:sp>
    </p:spTree>
    <p:extLst>
      <p:ext uri="{BB962C8B-B14F-4D97-AF65-F5344CB8AC3E}">
        <p14:creationId xmlns:p14="http://schemas.microsoft.com/office/powerpoint/2010/main" val="193321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49" y="1218600"/>
            <a:ext cx="8345997" cy="5275506"/>
          </a:xfrm>
        </p:spPr>
        <p:txBody>
          <a:bodyPr/>
          <a:lstStyle/>
          <a:p>
            <a:r>
              <a:rPr lang="es-ES_tradnl" dirty="0"/>
              <a:t>CSS trabaja con dos tipos de cajas: </a:t>
            </a:r>
            <a:r>
              <a:rPr lang="es-ES_tradnl" b="1" dirty="0"/>
              <a:t>cajas en bloque </a:t>
            </a:r>
            <a:r>
              <a:rPr lang="es-ES_tradnl" dirty="0"/>
              <a:t>y </a:t>
            </a:r>
            <a:r>
              <a:rPr lang="es-ES_tradnl" b="1" dirty="0"/>
              <a:t>cajas en línea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Cuando se define una caja como un </a:t>
            </a:r>
            <a:r>
              <a:rPr lang="es-ES_tradnl" b="1" dirty="0">
                <a:latin typeface="Calibri" panose="020F0502020204030204" pitchFamily="34" charset="0"/>
                <a:cs typeface="Calibri" panose="020F0502020204030204" pitchFamily="34" charset="0"/>
              </a:rPr>
              <a:t>bloque (block)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esta se comportará de la siguiente manera:</a:t>
            </a:r>
          </a:p>
          <a:p>
            <a:pPr lvl="1"/>
            <a:r>
              <a:rPr lang="es-ES_tradnl" dirty="0"/>
              <a:t>La caja se extenderá para llenar todo el espacio disponible que le proporcione su contenedor. En la mayoría de los casos llenará el 100% del espacio disponible.</a:t>
            </a:r>
          </a:p>
          <a:p>
            <a:pPr lvl="1"/>
            <a:r>
              <a:rPr lang="es-ES_tradnl" dirty="0"/>
              <a:t>La caja fuerza un salto de línea al llegar al final de la línea.</a:t>
            </a:r>
          </a:p>
          <a:p>
            <a:pPr lvl="1"/>
            <a:r>
              <a:rPr lang="es-ES_tradnl" dirty="0"/>
              <a:t>Se respetan las propiedades ancho y alto.</a:t>
            </a:r>
          </a:p>
          <a:p>
            <a:pPr lvl="1"/>
            <a:r>
              <a:rPr lang="es-ES_tradnl" dirty="0"/>
              <a:t>El área de relleno, el margen y el borde mantienen a los otros elementos separados de la caja.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5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CAJA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49" y="1218600"/>
            <a:ext cx="8345997" cy="5275506"/>
          </a:xfrm>
        </p:spPr>
        <p:txBody>
          <a:bodyPr/>
          <a:lstStyle/>
          <a:p>
            <a:r>
              <a:rPr lang="es-ES_tradnl" dirty="0"/>
              <a:t>Elementos como los títulos de encabezado (h1..hn) y los párrafos (p) por defecto usan visualización en bloque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148790-29B1-9049-B9DA-59E8CF6BE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09" y="2659743"/>
            <a:ext cx="5270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1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473</Words>
  <Application>Microsoft Macintosh PowerPoint</Application>
  <PresentationFormat>Presentación en pantalla (4:3)</PresentationFormat>
  <Paragraphs>51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Bebas Neue</vt:lpstr>
      <vt:lpstr>Roboto</vt:lpstr>
      <vt:lpstr>Calibri</vt:lpstr>
      <vt:lpstr>Roboto Mono</vt:lpstr>
      <vt:lpstr>Arial</vt:lpstr>
      <vt:lpstr>Roboto Condensed</vt:lpstr>
      <vt:lpstr>Franklin Gothic</vt:lpstr>
      <vt:lpstr>Tema de Office</vt:lpstr>
      <vt:lpstr>DESARROLLO WEB</vt:lpstr>
      <vt:lpstr>CREACIÓN Y USO DE LAS HOJAS DE ESTILO</vt:lpstr>
      <vt:lpstr>EN ESTA SESIÓN</vt:lpstr>
      <vt:lpstr>MODELO DE CAJA</vt:lpstr>
      <vt:lpstr>MODELO DE CAJA</vt:lpstr>
      <vt:lpstr>MODELO DE CAJA</vt:lpstr>
      <vt:lpstr>MODELO DE CAJA</vt:lpstr>
      <vt:lpstr>MODELO DE CAJA</vt:lpstr>
      <vt:lpstr>MODELO DE CAJA</vt:lpstr>
      <vt:lpstr>MODELO DE CAJA</vt:lpstr>
      <vt:lpstr>MODELO DE CAJA</vt:lpstr>
      <vt:lpstr>ACTIVIDADES</vt:lpstr>
      <vt:lpstr>ACTIVIDADES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60</cp:revision>
  <dcterms:modified xsi:type="dcterms:W3CDTF">2020-06-12T16:46:46Z</dcterms:modified>
</cp:coreProperties>
</file>